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9"/>
  </p:notesMasterIdLst>
  <p:sldIdLst>
    <p:sldId id="256" r:id="rId4"/>
    <p:sldId id="289" r:id="rId5"/>
    <p:sldId id="258" r:id="rId6"/>
    <p:sldId id="272" r:id="rId7"/>
    <p:sldId id="304" r:id="rId8"/>
    <p:sldId id="342" r:id="rId9"/>
    <p:sldId id="306" r:id="rId10"/>
    <p:sldId id="343" r:id="rId11"/>
    <p:sldId id="290" r:id="rId12"/>
    <p:sldId id="319" r:id="rId13"/>
    <p:sldId id="345" r:id="rId14"/>
    <p:sldId id="346" r:id="rId15"/>
    <p:sldId id="344" r:id="rId16"/>
    <p:sldId id="270" r:id="rId17"/>
    <p:sldId id="294" r:id="rId1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0"/>
      <p:bold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Arial Unicode MS" panose="020B0604020202020204" charset="-128"/>
      <p:regular r:id="rId24"/>
    </p:embeddedFont>
    <p:embeddedFont>
      <p:font typeface="Segoe UI Black" panose="020B0A02040204020203" pitchFamily="34" charset="0"/>
      <p:regular r:id="rId25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55"/>
    <a:srgbClr val="E4F1F7"/>
    <a:srgbClr val="0069AD"/>
    <a:srgbClr val="2182BA"/>
    <a:srgbClr val="153784"/>
    <a:srgbClr val="D09E00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109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Chuẩn hóa dữ liệu bằng</a:t>
            </a:r>
            <a:r>
              <a:rPr lang="en-US" sz="1100" b="0" i="0" u="none" strike="noStrike" kern="1200" cap="none" dirty="0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hàm 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mean() </a:t>
            </a: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và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std()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Chuẩn hóa dữ liệu bằng</a:t>
            </a:r>
            <a:r>
              <a:rPr lang="en-US" sz="1100" b="0" i="0" u="none" strike="noStrike" kern="1200" cap="none" dirty="0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hàm 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mean() </a:t>
            </a:r>
            <a:r>
              <a:rPr kumimoji="0" lang="vi-VN" sz="1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và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kumimoji="0" lang="vi-V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std() 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63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2"/>
          </p:nvPr>
        </p:nvSpPr>
        <p:spPr>
          <a:xfrm>
            <a:off x="4800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4204" y="2556221"/>
            <a:ext cx="7855665" cy="1775633"/>
          </a:xfrm>
          <a:prstGeom prst="round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3600" kern="120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MÔ HÌNH DỰ ĐOÁN QUYỀN TRUY CẬP TÀI NGUYÊN CỦA CÔNG TY AMAZON</a:t>
            </a:r>
            <a:endParaRPr lang="en-US" sz="3600" kern="1200" dirty="0">
              <a:ln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61926"/>
              </p:ext>
            </p:extLst>
          </p:nvPr>
        </p:nvGraphicFramePr>
        <p:xfrm>
          <a:off x="0" y="4535113"/>
          <a:ext cx="91440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Thành </a:t>
                      </a:r>
                      <a:r>
                        <a:rPr kumimoji="0" lang="vi-VN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Char char="o"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16989</a:t>
                      </a: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Công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Nhật</a:t>
                      </a:r>
                      <a:endParaRPr kumimoji="0" lang="vi-V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Char char="o"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Char char="o"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7016</a:t>
                      </a: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Diệp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Tuyến</a:t>
                      </a:r>
                      <a:endParaRPr kumimoji="0" lang="vi-VN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TS.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Mã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Trường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Thành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76847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3200" kern="1200" dirty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ĐỒ ÁN </a:t>
            </a:r>
            <a:r>
              <a:rPr lang="en-US" alt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MÁY HỌC ỨNG DỤNG</a:t>
            </a:r>
            <a:endParaRPr lang="vi-VN" altLang="en-US" sz="3200" kern="1200" dirty="0">
              <a:ln>
                <a:solidFill>
                  <a:srgbClr val="E9F6FA"/>
                </a:solidFill>
              </a:ln>
              <a:solidFill>
                <a:srgbClr val="EEB5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21" y="273050"/>
            <a:ext cx="7332980" cy="944880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ĐÁNH GIÁ VÀ </a:t>
            </a:r>
            <a:r>
              <a:rPr lang="en-US" dirty="0">
                <a:solidFill>
                  <a:srgbClr val="D09E00"/>
                </a:solidFill>
                <a:latin typeface="+mn-lt"/>
                <a:sym typeface="+mn-ea"/>
              </a:rPr>
              <a:t>TRIỂN KHAI MÔ HÌNH</a:t>
            </a:r>
            <a:endParaRPr lang="vi-VN" altLang="en-US" dirty="0">
              <a:solidFill>
                <a:srgbClr val="D09E00"/>
              </a:solidFill>
              <a:latin typeface="+mn-lt"/>
              <a:ea typeface="Tahoma" panose="020B060403050404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039" y="1510289"/>
            <a:ext cx="304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Nghi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thức</a:t>
            </a:r>
            <a:r>
              <a:rPr lang="en-US" sz="2400" b="1" dirty="0" smtClean="0"/>
              <a:t> hold-out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9" y="2096180"/>
            <a:ext cx="8174950" cy="42175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21" y="273050"/>
            <a:ext cx="7332980" cy="944880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ĐÁNH GIÁ VÀ </a:t>
            </a:r>
            <a:r>
              <a:rPr lang="en-US" dirty="0">
                <a:solidFill>
                  <a:srgbClr val="D09E00"/>
                </a:solidFill>
                <a:latin typeface="+mn-lt"/>
                <a:sym typeface="+mn-ea"/>
              </a:rPr>
              <a:t>TRIỂN KHAI MÔ HÌNH</a:t>
            </a:r>
            <a:endParaRPr lang="vi-VN" altLang="en-US" dirty="0">
              <a:solidFill>
                <a:srgbClr val="D09E00"/>
              </a:solidFill>
              <a:latin typeface="+mn-lt"/>
              <a:ea typeface="Tahoma" panose="020B060403050404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039" y="1510289"/>
            <a:ext cx="304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Nghi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thức</a:t>
            </a:r>
            <a:r>
              <a:rPr lang="en-US" sz="2400" b="1" dirty="0" smtClean="0"/>
              <a:t> k-fold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8" y="1971954"/>
            <a:ext cx="8166241" cy="44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21" y="273050"/>
            <a:ext cx="7332980" cy="944880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ĐÁNH GIÁ VÀ </a:t>
            </a:r>
            <a:r>
              <a:rPr lang="en-US" dirty="0">
                <a:solidFill>
                  <a:srgbClr val="D09E00"/>
                </a:solidFill>
                <a:latin typeface="+mn-lt"/>
                <a:sym typeface="+mn-ea"/>
              </a:rPr>
              <a:t>TRIỂN KHAI MÔ HÌNH</a:t>
            </a:r>
            <a:endParaRPr lang="vi-VN" altLang="en-US" dirty="0">
              <a:solidFill>
                <a:srgbClr val="D09E00"/>
              </a:solidFill>
              <a:latin typeface="+mn-lt"/>
              <a:ea typeface="Tahoma" panose="020B060403050404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039" y="1510289"/>
            <a:ext cx="304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 </a:t>
            </a:r>
            <a:r>
              <a:rPr lang="en-US" sz="2400" b="1" dirty="0" err="1" smtClean="0"/>
              <a:t>trận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nhầm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lẫn</a:t>
            </a:r>
            <a:endParaRPr lang="en-US" sz="2400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91" y="2143351"/>
            <a:ext cx="5500869" cy="41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1021" y="273050"/>
            <a:ext cx="7332980" cy="944880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ĐÁNH GIÁ VÀ </a:t>
            </a:r>
            <a:r>
              <a:rPr lang="en-US" dirty="0">
                <a:solidFill>
                  <a:srgbClr val="D09E00"/>
                </a:solidFill>
                <a:latin typeface="+mn-lt"/>
                <a:sym typeface="+mn-ea"/>
              </a:rPr>
              <a:t>TRIỂN KHAI MÔ HÌNH</a:t>
            </a:r>
            <a:endParaRPr lang="vi-VN" altLang="en-US" dirty="0">
              <a:solidFill>
                <a:srgbClr val="D09E00"/>
              </a:solidFill>
              <a:latin typeface="+mn-lt"/>
              <a:ea typeface="Tahoma" panose="020B060403050404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33855"/>
            <a:ext cx="7933055" cy="4690745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  <a:effectLst/>
                <a:latin typeface="+mn-lt"/>
                <a:ea typeface="+mn-ea"/>
                <a:cs typeface="+mn-lt"/>
                <a:sym typeface="Arial" panose="020B0604020202020204"/>
              </a:rPr>
              <a:t>Random Forest</a:t>
            </a:r>
            <a:r>
              <a:rPr lang="en-US" dirty="0">
                <a:effectLst/>
                <a:latin typeface="+mn-lt"/>
                <a:ea typeface="+mn-ea"/>
                <a:cs typeface="+mn-lt"/>
                <a:sym typeface="Arial" panose="020B0604020202020204"/>
              </a:rPr>
              <a:t> để dự đoán phần tử mới.</a:t>
            </a:r>
          </a:p>
          <a:p>
            <a:r>
              <a:rPr lang="en-US" b="1" dirty="0">
                <a:latin typeface="+mn-lt"/>
                <a:cs typeface="+mn-lt"/>
              </a:rPr>
              <a:t>DEMO</a:t>
            </a:r>
            <a:endParaRPr lang="en-US" b="0" dirty="0">
              <a:latin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0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1817254" y="559666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9E00"/>
                </a:solidFill>
                <a:latin typeface="+mn-lt"/>
              </a:rPr>
              <a:t>TÀI LIỆU THAM KHẢO</a:t>
            </a:r>
            <a:br>
              <a:rPr lang="en-US" dirty="0">
                <a:solidFill>
                  <a:srgbClr val="D09E00"/>
                </a:solidFill>
                <a:latin typeface="+mn-lt"/>
              </a:rPr>
            </a:b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1"/>
          </p:nvPr>
        </p:nvSpPr>
        <p:spPr>
          <a:xfrm>
            <a:off x="340360" y="1913890"/>
            <a:ext cx="8463280" cy="469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None/>
            </a:pPr>
            <a:r>
              <a:rPr lang="en-US" sz="2400" dirty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[1]</a:t>
            </a:r>
            <a:r>
              <a:rPr lang="vi-VN" altLang="en-US" sz="2400" dirty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https://www.analyticsvidhya.com/blog/2020/12/deploying-machine-learning-models-using-streamlit-an-introductory-guide-to-model-deployment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/</a:t>
            </a:r>
            <a:endParaRPr lang="en-US" sz="2400" dirty="0" smtClean="0">
              <a:solidFill>
                <a:srgbClr val="002060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None/>
            </a:pPr>
            <a:r>
              <a:rPr lang="en-US" sz="2400" dirty="0" smtClean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[</a:t>
            </a:r>
            <a:r>
              <a:rPr lang="en-US" sz="2400" dirty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2</a:t>
            </a:r>
            <a:r>
              <a:rPr lang="en-US" sz="2400" dirty="0" smtClean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]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https://www.hindawi.com/journals/sp/2023/2556066/</a:t>
            </a:r>
            <a:endParaRPr lang="en-US" sz="2400" dirty="0" smtClean="0">
              <a:solidFill>
                <a:srgbClr val="002060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None/>
            </a:pPr>
            <a:r>
              <a:rPr lang="en-US" sz="2400" dirty="0" smtClean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[</a:t>
            </a:r>
            <a:r>
              <a:rPr lang="en-US" sz="2400" dirty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3</a:t>
            </a:r>
            <a:r>
              <a:rPr lang="en-US" sz="2400" dirty="0" smtClean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]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https://www.tutorialspoint.com/how-to-plot-a-graph-in-python</a:t>
            </a:r>
            <a:r>
              <a:rPr lang="en-US" sz="2400" dirty="0">
                <a:solidFill>
                  <a:srgbClr val="00206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08365" y="1571713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12152" y="163588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>
                <a:solidFill>
                  <a:schemeClr val="bg1"/>
                </a:solidFill>
                <a:cs typeface="Arial" panose="020B0604020202020204" pitchFamily="34" charset="0"/>
              </a:rPr>
              <a:t>Giới</a:t>
            </a:r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>
                <a:solidFill>
                  <a:schemeClr val="bg1"/>
                </a:solidFill>
                <a:cs typeface="Arial" panose="020B0604020202020204" pitchFamily="34" charset="0"/>
              </a:rPr>
              <a:t>thiệu</a:t>
            </a:r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>
                <a:solidFill>
                  <a:schemeClr val="bg1"/>
                </a:solidFill>
                <a:cs typeface="Arial" panose="020B0604020202020204" pitchFamily="34" charset="0"/>
              </a:rPr>
              <a:t>vấn</a:t>
            </a:r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>
                <a:solidFill>
                  <a:schemeClr val="bg1"/>
                </a:solidFill>
                <a:cs typeface="Arial" panose="020B0604020202020204" pitchFamily="34" charset="0"/>
              </a:rPr>
              <a:t>đề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55606" y="1431069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0940" y="1529460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17222" y="2354550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12150" y="2409063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Thu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thập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dữ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liệu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51473" y="2219318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0938" y="2317709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90881" y="3191782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12149" y="3279087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Đọc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hiểu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dữ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liệu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51473" y="3027399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4619" y="3136468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08365" y="3949725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48" y="4029014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Tiền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xử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lý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dữ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liệu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53476" y="3788743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4619" y="391590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017222" y="4740834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2212148" y="4846689"/>
            <a:ext cx="5794357" cy="493295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Huấn</a:t>
            </a:r>
            <a:r>
              <a:rPr lang="en-US" altLang="en-US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luyện</a:t>
            </a:r>
            <a:r>
              <a:rPr lang="en-US" altLang="en-US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mô</a:t>
            </a:r>
            <a:r>
              <a:rPr lang="en-US" altLang="en-US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hình</a:t>
            </a:r>
            <a:endParaRPr lang="vi-VN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2" name="Chevron 41"/>
          <p:cNvSpPr/>
          <p:nvPr/>
        </p:nvSpPr>
        <p:spPr>
          <a:xfrm rot="16200000">
            <a:off x="1083850" y="4558551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3069" y="4658103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05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  <p:sp>
        <p:nvSpPr>
          <p:cNvPr id="27" name="Chevron 26"/>
          <p:cNvSpPr/>
          <p:nvPr/>
        </p:nvSpPr>
        <p:spPr>
          <a:xfrm rot="16200000">
            <a:off x="1078307" y="5356345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17222" y="551231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15770" y="5431629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06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2212147" y="557372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Đánh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giá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triển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khai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mô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hình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36651" y="404108"/>
            <a:ext cx="75438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GIỚI THIỆU VẤN ĐỀ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26" name="Picture 2" descr="How To Login Into Amazon A To Z Employee Account 2023?, 47% O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51" y="1677009"/>
            <a:ext cx="6784835" cy="43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728" y="384175"/>
            <a:ext cx="7086600" cy="944563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</a:rPr>
              <a:t>THU THẬP </a:t>
            </a:r>
            <a:r>
              <a:rPr lang="en-US" dirty="0">
                <a:solidFill>
                  <a:srgbClr val="D09E00"/>
                </a:solidFill>
              </a:rPr>
              <a:t>DỮ LIỆU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6386" y="1476382"/>
            <a:ext cx="7379855" cy="740207"/>
          </a:xfrm>
        </p:spPr>
        <p:txBody>
          <a:bodyPr/>
          <a:lstStyle/>
          <a:p>
            <a:pPr marL="44450" indent="0">
              <a:buNone/>
            </a:pP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Tập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dữ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</a:rPr>
              <a:t>liệu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: 32.769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dòng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và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 11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</a:rPr>
              <a:t>cột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6" name="Speech Bubble: Rectangle with Corners Rounded 8"/>
          <p:cNvSpPr/>
          <p:nvPr/>
        </p:nvSpPr>
        <p:spPr>
          <a:xfrm>
            <a:off x="8364945" y="1614353"/>
            <a:ext cx="744220" cy="468630"/>
          </a:xfrm>
          <a:prstGeom prst="downArrowCallo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Nhãn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2063932"/>
            <a:ext cx="8874034" cy="4127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</p:spPr>
        <p:txBody>
          <a:bodyPr/>
          <a:lstStyle/>
          <a:p>
            <a:r>
              <a:rPr lang="en-US" dirty="0">
                <a:solidFill>
                  <a:srgbClr val="D09E00"/>
                </a:solidFill>
                <a:sym typeface="+mn-ea"/>
              </a:rPr>
              <a:t/>
            </a:r>
            <a:br>
              <a:rPr lang="en-US" dirty="0">
                <a:solidFill>
                  <a:srgbClr val="D09E00"/>
                </a:solidFill>
                <a:sym typeface="+mn-ea"/>
              </a:rPr>
            </a:br>
            <a:r>
              <a:rPr lang="en-US" dirty="0" smtClean="0">
                <a:solidFill>
                  <a:srgbClr val="D09E00"/>
                </a:solidFill>
                <a:sym typeface="+mn-ea"/>
              </a:rPr>
              <a:t>ĐỌC HIỂU TẬP DỮ LIỆU</a:t>
            </a:r>
            <a:r>
              <a:rPr lang="en-US" dirty="0">
                <a:solidFill>
                  <a:srgbClr val="D09E00"/>
                </a:solidFill>
              </a:rPr>
              <a:t/>
            </a:r>
            <a:br>
              <a:rPr lang="en-US" dirty="0">
                <a:solidFill>
                  <a:srgbClr val="D09E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3226"/>
            <a:ext cx="4084320" cy="1170305"/>
          </a:xfrm>
        </p:spPr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ô </a:t>
            </a:r>
            <a:r>
              <a:rPr lang="en-US" dirty="0" err="1" smtClean="0"/>
              <a:t>trống</a:t>
            </a:r>
            <a:r>
              <a:rPr lang="en-US" dirty="0" smtClean="0"/>
              <a:t> ?</a:t>
            </a:r>
            <a:endParaRPr lang="vi-V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89665"/>
            <a:ext cx="4084320" cy="3163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55" y="2589664"/>
            <a:ext cx="3874906" cy="3163933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920548" y="1503226"/>
            <a:ext cx="4084320" cy="117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id</a:t>
            </a:r>
            <a:endParaRPr lang="vi-V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</p:spPr>
        <p:txBody>
          <a:bodyPr/>
          <a:lstStyle/>
          <a:p>
            <a:r>
              <a:rPr lang="en-US" dirty="0">
                <a:solidFill>
                  <a:srgbClr val="D09E00"/>
                </a:solidFill>
                <a:sym typeface="+mn-ea"/>
              </a:rPr>
              <a:t/>
            </a:r>
            <a:br>
              <a:rPr lang="en-US" dirty="0">
                <a:solidFill>
                  <a:srgbClr val="D09E00"/>
                </a:solidFill>
                <a:sym typeface="+mn-ea"/>
              </a:rPr>
            </a:br>
            <a:r>
              <a:rPr lang="en-US" dirty="0">
                <a:solidFill>
                  <a:srgbClr val="D09E00"/>
                </a:solidFill>
                <a:sym typeface="+mn-ea"/>
              </a:rPr>
              <a:t/>
            </a:r>
            <a:br>
              <a:rPr lang="en-US" dirty="0">
                <a:solidFill>
                  <a:srgbClr val="D09E00"/>
                </a:solidFill>
                <a:sym typeface="+mn-ea"/>
              </a:rPr>
            </a:br>
            <a:r>
              <a:rPr lang="en-US" dirty="0" smtClean="0">
                <a:solidFill>
                  <a:srgbClr val="D09E00"/>
                </a:solidFill>
                <a:sym typeface="+mn-ea"/>
              </a:rPr>
              <a:t>ĐỌC HIỂU TẬP DỮ LIỆU</a:t>
            </a:r>
            <a:r>
              <a:rPr lang="en-US" dirty="0">
                <a:solidFill>
                  <a:srgbClr val="D09E00"/>
                </a:solidFill>
              </a:rPr>
              <a:t/>
            </a:r>
            <a:br>
              <a:rPr lang="en-US" dirty="0">
                <a:solidFill>
                  <a:srgbClr val="D09E0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3226"/>
            <a:ext cx="3640182" cy="1185000"/>
          </a:xfrm>
        </p:spPr>
        <p:txBody>
          <a:bodyPr/>
          <a:lstStyle/>
          <a:p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endParaRPr lang="vi-V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688226"/>
            <a:ext cx="3640183" cy="3590653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545874" y="1503226"/>
            <a:ext cx="4293326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275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 sz="2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dirty="0" err="1" smtClean="0"/>
              <a:t>Trực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quan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hóa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cột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nhãn</a:t>
            </a:r>
            <a:r>
              <a:rPr lang="en-US" altLang="en-US" dirty="0" smtClean="0"/>
              <a:t> (target)</a:t>
            </a:r>
            <a:endParaRPr lang="vi-V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74" y="2688226"/>
            <a:ext cx="4293326" cy="35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03" y="295401"/>
            <a:ext cx="7086600" cy="944563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TIỀN XỬ LÝ DỮ LIỆU</a:t>
            </a:r>
            <a:endParaRPr lang="en-US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71048" y="1558150"/>
            <a:ext cx="7087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 C</a:t>
            </a:r>
            <a:r>
              <a:rPr lang="vi-VN" alt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ột </a:t>
            </a:r>
            <a:r>
              <a:rPr lang="vi-VN" alt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nhãn</a:t>
            </a:r>
            <a:r>
              <a:rPr lang="en-US" alt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vi-VN" alt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(</a:t>
            </a:r>
            <a:r>
              <a:rPr lang="en-US" altLang="en-US" sz="2400" smtClean="0">
                <a:solidFill>
                  <a:srgbClr val="002060"/>
                </a:solidFill>
                <a:sym typeface="Wingdings" panose="05000000000000000000" pitchFamily="2" charset="2"/>
              </a:rPr>
              <a:t>target</a:t>
            </a:r>
            <a:r>
              <a:rPr lang="vi-VN" altLang="en-US" sz="2400" smtClean="0">
                <a:solidFill>
                  <a:srgbClr val="002060"/>
                </a:solidFill>
                <a:sym typeface="Wingdings" panose="05000000000000000000" pitchFamily="2" charset="2"/>
              </a:rPr>
              <a:t>) </a:t>
            </a:r>
            <a:r>
              <a:rPr lang="vi-VN" alt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bị mất cân bằng</a:t>
            </a:r>
            <a:r>
              <a:rPr lang="en-US" altLang="vi-VN" sz="2400" dirty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vi-VN" alt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=&gt; SMOTE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02" y="2336711"/>
            <a:ext cx="6057637" cy="3788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03" y="295401"/>
            <a:ext cx="7086600" cy="944563"/>
          </a:xfrm>
        </p:spPr>
        <p:txBody>
          <a:bodyPr/>
          <a:lstStyle/>
          <a:p>
            <a:r>
              <a:rPr lang="en-US" dirty="0" smtClean="0">
                <a:solidFill>
                  <a:srgbClr val="D09E00"/>
                </a:solidFill>
                <a:latin typeface="+mn-lt"/>
                <a:sym typeface="+mn-ea"/>
              </a:rPr>
              <a:t>TIỀN XỬ LÝ DỮ LIỆU</a:t>
            </a:r>
            <a:endParaRPr lang="en-US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71048" y="1558150"/>
            <a:ext cx="7087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2060"/>
                </a:solidFill>
                <a:sym typeface="Wingdings" panose="05000000000000000000" pitchFamily="2" charset="2"/>
              </a:rPr>
              <a:t> </a:t>
            </a:r>
            <a:r>
              <a:rPr lang="en-US" sz="24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Chuẩn</a:t>
            </a:r>
            <a:r>
              <a:rPr 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hóa</a:t>
            </a:r>
            <a:r>
              <a:rPr 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dữ</a:t>
            </a:r>
            <a:r>
              <a:rPr 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liệu</a:t>
            </a:r>
            <a:r>
              <a:rPr lang="en-US" sz="2400" dirty="0" smtClean="0">
                <a:solidFill>
                  <a:srgbClr val="002060"/>
                </a:solidFill>
                <a:sym typeface="Wingdings" panose="05000000000000000000" pitchFamily="2" charset="2"/>
              </a:rPr>
              <a:t>: Min Max Scaling</a:t>
            </a:r>
            <a:endParaRPr lang="vi-VN" altLang="en-US" sz="2400" dirty="0">
              <a:solidFill>
                <a:srgbClr val="00206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" y="2105611"/>
            <a:ext cx="8434651" cy="40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50005" y="2797810"/>
            <a:ext cx="3590925" cy="3329305"/>
            <a:chOff x="3203848" y="1779662"/>
            <a:chExt cx="3369586" cy="3003384"/>
          </a:xfrm>
          <a:solidFill>
            <a:srgbClr val="153784"/>
          </a:solidFill>
        </p:grpSpPr>
        <p:sp>
          <p:nvSpPr>
            <p:cNvPr id="6" name="Rectangle 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Block Arc 6"/>
            <p:cNvSpPr/>
            <p:nvPr/>
          </p:nvSpPr>
          <p:spPr>
            <a:xfrm>
              <a:off x="3208037" y="4328299"/>
              <a:ext cx="454494" cy="44582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979" y="4672277"/>
              <a:ext cx="2914814" cy="109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Block Arc 8"/>
            <p:cNvSpPr/>
            <p:nvPr/>
          </p:nvSpPr>
          <p:spPr>
            <a:xfrm rot="16200000">
              <a:off x="6085589" y="4295202"/>
              <a:ext cx="519373" cy="456316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316865" y="5026660"/>
            <a:ext cx="4138295" cy="709930"/>
          </a:xfrm>
          <a:prstGeom prst="roundRect">
            <a:avLst/>
          </a:prstGeom>
          <a:solidFill>
            <a:srgbClr val="E9F6F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352425" y="4162425"/>
            <a:ext cx="4138295" cy="709930"/>
          </a:xfrm>
          <a:prstGeom prst="roundRect">
            <a:avLst/>
          </a:prstGeom>
          <a:solidFill>
            <a:srgbClr val="E9F6F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ounded Rectangle 3"/>
          <p:cNvSpPr/>
          <p:nvPr/>
        </p:nvSpPr>
        <p:spPr>
          <a:xfrm>
            <a:off x="352425" y="3291205"/>
            <a:ext cx="4138295" cy="709930"/>
          </a:xfrm>
          <a:prstGeom prst="roundRect">
            <a:avLst/>
          </a:prstGeom>
          <a:solidFill>
            <a:srgbClr val="E9F6F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352425" y="2393950"/>
            <a:ext cx="4138295" cy="709930"/>
          </a:xfrm>
          <a:prstGeom prst="roundRect">
            <a:avLst/>
          </a:prstGeom>
          <a:solidFill>
            <a:srgbClr val="E9F6F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454660" y="2522855"/>
            <a:ext cx="548640" cy="494030"/>
          </a:xfrm>
          <a:prstGeom prst="roundRect">
            <a:avLst/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05250" y="2527979"/>
            <a:ext cx="3126110" cy="44192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KNearest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 Neighbors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046" y="2559094"/>
            <a:ext cx="518999" cy="439689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0215" y="3401060"/>
            <a:ext cx="553085" cy="530225"/>
          </a:xfrm>
          <a:prstGeom prst="roundRect">
            <a:avLst/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83945" y="3405505"/>
            <a:ext cx="3267075" cy="44192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vi-VN" altLang="en-US" sz="2000" b="1" dirty="0" err="1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</a:rPr>
              <a:t>Naive Bayes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8745" y="3453201"/>
            <a:ext cx="518999" cy="439689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67995" y="4259580"/>
            <a:ext cx="553085" cy="521970"/>
          </a:xfrm>
          <a:prstGeom prst="roundRect">
            <a:avLst/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83916" y="4294155"/>
            <a:ext cx="4138471" cy="779969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vi-VN" altLang="en-US" sz="2000" b="1" dirty="0" err="1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Decision Tree</a:t>
            </a:r>
            <a:r>
              <a:rPr lang="en-US" altLang="vi-VN" sz="2000" b="1" dirty="0" err="1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 </a:t>
            </a:r>
          </a:p>
          <a:p>
            <a:endParaRPr lang="en-US" sz="2000" b="1" dirty="0">
              <a:solidFill>
                <a:schemeClr val="accent2">
                  <a:lumMod val="5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250" y="4307205"/>
            <a:ext cx="535305" cy="44197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0720" y="4715149"/>
            <a:ext cx="2460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Nghi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thức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en-US" altLang="ko-KR" sz="2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Hold-out, 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cs typeface="Arial" panose="020B0604020202020204" pitchFamily="34" charset="0"/>
              </a:rPr>
              <a:t>K-fold</a:t>
            </a:r>
            <a:endParaRPr lang="ko-KR" altLang="en-US" sz="2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667217" y="1707194"/>
            <a:ext cx="1452922" cy="1452922"/>
            <a:chOff x="3623312" y="1131590"/>
            <a:chExt cx="1020696" cy="1020696"/>
          </a:xfrm>
          <a:solidFill>
            <a:srgbClr val="153784"/>
          </a:solidFill>
        </p:grpSpPr>
        <p:sp>
          <p:nvSpPr>
            <p:cNvPr id="81" name="Teardrop 80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flipH="1">
            <a:off x="7341629" y="2356076"/>
            <a:ext cx="1452922" cy="1452922"/>
            <a:chOff x="3623312" y="1131590"/>
            <a:chExt cx="1020696" cy="1020696"/>
          </a:xfrm>
          <a:solidFill>
            <a:srgbClr val="153784"/>
          </a:solidFill>
        </p:grpSpPr>
        <p:sp>
          <p:nvSpPr>
            <p:cNvPr id="84" name="Teardrop 83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7005320" y="3160395"/>
            <a:ext cx="114935" cy="2844165"/>
          </a:xfrm>
          <a:prstGeom prst="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Rectangle 88"/>
          <p:cNvSpPr/>
          <p:nvPr/>
        </p:nvSpPr>
        <p:spPr>
          <a:xfrm>
            <a:off x="7339330" y="3808730"/>
            <a:ext cx="88265" cy="2063115"/>
          </a:xfrm>
          <a:prstGeom prst="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894167" y="2199404"/>
            <a:ext cx="105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9E47"/>
                </a:solidFill>
              </a:rPr>
              <a:t>TRAIN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606908" y="2891213"/>
            <a:ext cx="98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9E47"/>
                </a:solidFill>
              </a:rPr>
              <a:t>TEST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1812120" y="275457"/>
            <a:ext cx="7086600" cy="944563"/>
          </a:xfrm>
        </p:spPr>
        <p:txBody>
          <a:bodyPr/>
          <a:lstStyle/>
          <a:p>
            <a:r>
              <a:rPr lang="en-US" dirty="0">
                <a:solidFill>
                  <a:srgbClr val="D09E00"/>
                </a:solidFill>
                <a:latin typeface="+mn-lt"/>
              </a:rPr>
              <a:t>HUẤN LUYỆN MÔ HÌNH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039" y="1632209"/>
            <a:ext cx="304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giải</a:t>
            </a:r>
            <a:r>
              <a:rPr lang="en-US" sz="2400" b="1" dirty="0"/>
              <a:t> </a:t>
            </a:r>
            <a:r>
              <a:rPr lang="en-US" sz="2400" b="1" dirty="0" err="1"/>
              <a:t>thuật</a:t>
            </a:r>
            <a:r>
              <a:rPr lang="en-US" sz="2400" b="1" dirty="0"/>
              <a:t>: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58470" y="5148580"/>
            <a:ext cx="553085" cy="521970"/>
          </a:xfrm>
          <a:prstGeom prst="roundRect">
            <a:avLst/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27"/>
          <p:cNvSpPr txBox="1"/>
          <p:nvPr/>
        </p:nvSpPr>
        <p:spPr>
          <a:xfrm>
            <a:off x="454660" y="5198745"/>
            <a:ext cx="535305" cy="441926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vi-VN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1129030" y="5182235"/>
            <a:ext cx="2976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Random Forest 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ea typeface="Tahoma" panose="020B0604030504040204" pitchFamily="34" charset="0"/>
              <a:cs typeface="Arial" panose="020B0604020202020204" pitchFamily="34" charset="0"/>
            </a:endParaRPr>
          </a:p>
          <a:p>
            <a:endParaRPr lang="en-US" altLang="vi-VN" sz="2000" b="1" dirty="0" err="1">
              <a:solidFill>
                <a:schemeClr val="accent2">
                  <a:lumMod val="50000"/>
                </a:schemeClr>
              </a:solidFill>
              <a:ea typeface="Tahoma" panose="020B060403050404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312</Words>
  <Application>Microsoft Office PowerPoint</Application>
  <PresentationFormat>On-screen Show (4:3)</PresentationFormat>
  <Paragraphs>67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Wingdings</vt:lpstr>
      <vt:lpstr>Times New Roman Regular</vt:lpstr>
      <vt:lpstr>Tahoma</vt:lpstr>
      <vt:lpstr>맑은 고딕</vt:lpstr>
      <vt:lpstr>Arial</vt:lpstr>
      <vt:lpstr>Courier New</vt:lpstr>
      <vt:lpstr>Times New Roman</vt:lpstr>
      <vt:lpstr>Arial Unicode MS</vt:lpstr>
      <vt:lpstr>Segoe UI Black</vt:lpstr>
      <vt:lpstr>Default Design</vt:lpstr>
      <vt:lpstr>Contents Slide Master</vt:lpstr>
      <vt:lpstr>1_Default Design</vt:lpstr>
      <vt:lpstr>PowerPoint Presentation</vt:lpstr>
      <vt:lpstr>PowerPoint Presentation</vt:lpstr>
      <vt:lpstr>GIỚI THIỆU VẤN ĐỀ</vt:lpstr>
      <vt:lpstr>THU THẬP DỮ LIỆU</vt:lpstr>
      <vt:lpstr> ĐỌC HIỂU TẬP DỮ LIỆU </vt:lpstr>
      <vt:lpstr>  ĐỌC HIỂU TẬP DỮ LIỆU </vt:lpstr>
      <vt:lpstr>TIỀN XỬ LÝ DỮ LIỆU</vt:lpstr>
      <vt:lpstr>TIỀN XỬ LÝ DỮ LIỆU</vt:lpstr>
      <vt:lpstr>HUẤN LUYỆN MÔ HÌNH</vt:lpstr>
      <vt:lpstr>ĐÁNH GIÁ VÀ TRIỂN KHAI MÔ HÌNH</vt:lpstr>
      <vt:lpstr>ĐÁNH GIÁ VÀ TRIỂN KHAI MÔ HÌNH</vt:lpstr>
      <vt:lpstr>ĐÁNH GIÁ VÀ TRIỂN KHAI MÔ HÌNH</vt:lpstr>
      <vt:lpstr>ĐÁNH GIÁ VÀ TRIỂN KHAI MÔ HÌNH</vt:lpstr>
      <vt:lpstr>TÀI LIỆU THAM KHẢO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137</cp:revision>
  <dcterms:created xsi:type="dcterms:W3CDTF">2023-11-04T14:43:27Z</dcterms:created>
  <dcterms:modified xsi:type="dcterms:W3CDTF">2023-12-09T13:44:42Z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